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1" r:id="rId2"/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273" autoAdjust="0"/>
  </p:normalViewPr>
  <p:slideViewPr>
    <p:cSldViewPr snapToGrid="0">
      <p:cViewPr>
        <p:scale>
          <a:sx n="25" d="100"/>
          <a:sy n="25" d="100"/>
        </p:scale>
        <p:origin x="2244" y="65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8DC16-0535-48DC-AA55-447DB0BED71E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24CD1-20F5-4629-8A99-93C8EE20D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6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Microprocessor is a programmable electronic chips that have computing and decision making capacity similar to CPU of computer</a:t>
            </a:r>
          </a:p>
          <a:p>
            <a:r>
              <a:rPr lang="en-US" dirty="0"/>
              <a:t>6 General </a:t>
            </a:r>
            <a:r>
              <a:rPr lang="en-US" dirty="0" err="1"/>
              <a:t>Puprose</a:t>
            </a:r>
            <a:r>
              <a:rPr lang="en-US" dirty="0"/>
              <a:t> register are B C D E H L</a:t>
            </a:r>
          </a:p>
          <a:p>
            <a:r>
              <a:rPr lang="en-US" dirty="0"/>
              <a:t>The 8085 microprocessor has an 8-bit data bus and a 16-bit address bus, which allows it to access up to 64 KB of memory.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24CD1-20F5-4629-8A99-93C8EE20D9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3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STA stands for Store Accumulator – the contents of the accumulator are stored at (1000H).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The opcode code of STA indicates 32H. It is provided by 1000H memory (see picture). – In the machine cycle.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Then read the sub address (00). – Memory reading machine cycle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Read higher memory location (80) – Memory read machine cycle.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Consider the combination of the two addresses and write the details of the accumulator for 8000.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24CD1-20F5-4629-8A99-93C8EE20D9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38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STA stands for Store Accumulator – the contents of the accumulator are stored at (1000H).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The opcode code of STA indicates 32H. It is provided by 1000H memory (see picture). – In the machine cycle.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Then read the sub address (00). – Memory reading machine cycle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Read higher memory location (80) – Memory read machine cycle.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Consider the combination of the two addresses and write the details of the accumulator for 8000.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24CD1-20F5-4629-8A99-93C8EE20D9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16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address C500H the INR instruction is performing but the data is in the another location as D050   34 H is the opcode of INR M</a:t>
            </a:r>
          </a:p>
          <a:p>
            <a:r>
              <a:rPr lang="en-US" dirty="0"/>
              <a:t>The D050 content the data E1</a:t>
            </a:r>
          </a:p>
          <a:p>
            <a:r>
              <a:rPr lang="en-US" dirty="0"/>
              <a:t>Then INR is use to increase the content of memory D050 by 1 which means the content increase from E1 to E2 and we again write the increase content in the same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24CD1-20F5-4629-8A99-93C8EE20D9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27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address C500H the INR instruction is performing but the data is in the another location as D050   34 H is the opcode of INR M</a:t>
            </a:r>
          </a:p>
          <a:p>
            <a:r>
              <a:rPr lang="en-US" dirty="0"/>
              <a:t>The D050 content the data E1</a:t>
            </a:r>
          </a:p>
          <a:p>
            <a:r>
              <a:rPr lang="en-US" dirty="0"/>
              <a:t>Then INR is use to increase the content of memory D050 by 1 which means the content increase from E1 to E2 and we again write the increase content in the same location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24CD1-20F5-4629-8A99-93C8EE20D9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58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24CD1-20F5-4629-8A99-93C8EE20D9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2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 signals such as RD (Read) and </a:t>
            </a:r>
            <a:r>
              <a:rPr lang="en-US" dirty="0" err="1"/>
              <a:t>WR</a:t>
            </a:r>
            <a:r>
              <a:rPr lang="en-US" dirty="0"/>
              <a:t> (write),M/</a:t>
            </a:r>
            <a:r>
              <a:rPr lang="en-US" dirty="0" err="1"/>
              <a:t>IO,INTAetc</a:t>
            </a:r>
            <a:endParaRPr lang="en-US" dirty="0"/>
          </a:p>
          <a:p>
            <a:r>
              <a:rPr lang="en-US" dirty="0"/>
              <a:t>And data signals are Address bus AD0 to AD7</a:t>
            </a:r>
          </a:p>
          <a:p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The time required to execute an instruction is called a clock cycle.</a:t>
            </a:r>
          </a:p>
          <a:p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The time required to access memory or input/output devices is called a machine cycle. The 8085 has 5 basic machine cycles i.e.,  opcode fetch (4T), memory read  cycle, memory write cycle, read I/O cycle, and write I/O cycle.</a:t>
            </a:r>
          </a:p>
          <a:p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A machine cycle and an instruction cycle take several clock periods. The portion of an operation performed in one system clock period is called a T-state.</a:t>
            </a:r>
          </a:p>
          <a:p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The control signal controls the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24CD1-20F5-4629-8A99-93C8EE20D9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00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Reason of unspecified memory address  in the t4 stage </a:t>
            </a:r>
          </a:p>
          <a:p>
            <a:r>
              <a:rPr lang="en-US" dirty="0"/>
              <a:t>We known opcode has 4 state of memory address :read ,fetch ,decode and execute </a:t>
            </a:r>
          </a:p>
          <a:p>
            <a:r>
              <a:rPr lang="en-US" dirty="0"/>
              <a:t>Execution is in the t4 stage</a:t>
            </a:r>
          </a:p>
          <a:p>
            <a:r>
              <a:rPr lang="en-US" dirty="0"/>
              <a:t>We don’t require any memory address for execution that’s why t4 is unspecified</a:t>
            </a:r>
          </a:p>
          <a:p>
            <a:r>
              <a:rPr lang="en-US" dirty="0"/>
              <a:t>The cross indicate that combination of 0 and 1 because any address is the combination of 0 and 1. </a:t>
            </a:r>
          </a:p>
          <a:p>
            <a:r>
              <a:rPr lang="en-US" dirty="0"/>
              <a:t>When the ALE is 1 or high it work as address bus (AD7-Ad0) and when it is 0 it works as data bus (D0-D7)</a:t>
            </a:r>
          </a:p>
          <a:p>
            <a:r>
              <a:rPr lang="en-US" dirty="0"/>
              <a:t>For fetching the address  { lower significate (AD7-AD0) }the ALE is one in T1 state and 0 in other state</a:t>
            </a:r>
          </a:p>
          <a:p>
            <a:r>
              <a:rPr lang="en-US" dirty="0"/>
              <a:t>STA 2050H (opcode of STA  is 32)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24CD1-20F5-4629-8A99-93C8EE20D9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8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the memory read cycle when there are 2 bit data</a:t>
            </a:r>
          </a:p>
          <a:p>
            <a:r>
              <a:rPr lang="en-US" dirty="0"/>
              <a:t>In MVI B,07H we need memory read because it has 2 bit first one is opcode of MVI B (06h) and another is data to be load 07h</a:t>
            </a:r>
          </a:p>
          <a:p>
            <a:r>
              <a:rPr lang="en-US" dirty="0"/>
              <a:t>MVI B ,07 H</a:t>
            </a:r>
          </a:p>
          <a:p>
            <a:r>
              <a:rPr lang="en-US" dirty="0"/>
              <a:t>06,07H</a:t>
            </a:r>
          </a:p>
          <a:p>
            <a:r>
              <a:rPr lang="en-US" dirty="0"/>
              <a:t>Address CO50H</a:t>
            </a:r>
          </a:p>
          <a:p>
            <a:r>
              <a:rPr lang="en-US" dirty="0" err="1"/>
              <a:t>HOA</a:t>
            </a:r>
            <a:r>
              <a:rPr lang="en-US" dirty="0"/>
              <a:t>=most significant bit (C0)</a:t>
            </a:r>
          </a:p>
          <a:p>
            <a:r>
              <a:rPr lang="en-US" dirty="0"/>
              <a:t>LOA= least significant nit (50H)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24CD1-20F5-4629-8A99-93C8EE20D9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3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 C050H  (opcode of STA is 32)</a:t>
            </a:r>
          </a:p>
          <a:p>
            <a:r>
              <a:rPr lang="en-US" dirty="0"/>
              <a:t>32,C050H</a:t>
            </a:r>
          </a:p>
          <a:p>
            <a:r>
              <a:rPr lang="en-US" dirty="0"/>
              <a:t>We will store the content of accumulator to the CO5OH memory address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24CD1-20F5-4629-8A99-93C8EE20D9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58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8-bit port Address</a:t>
            </a:r>
          </a:p>
          <a:p>
            <a:r>
              <a:rPr lang="en-US" dirty="0"/>
              <a:t>IN is used to load the content of the input port to accumulator</a:t>
            </a:r>
          </a:p>
          <a:p>
            <a:r>
              <a:rPr lang="en-US" dirty="0"/>
              <a:t>IN 8CH</a:t>
            </a:r>
          </a:p>
          <a:p>
            <a:r>
              <a:rPr lang="en-US" dirty="0"/>
              <a:t>Opcode DB</a:t>
            </a:r>
          </a:p>
          <a:p>
            <a:r>
              <a:rPr lang="en-US" dirty="0"/>
              <a:t>DB 8CH</a:t>
            </a:r>
          </a:p>
          <a:p>
            <a:r>
              <a:rPr lang="en-US" dirty="0"/>
              <a:t>data is  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24CD1-20F5-4629-8A99-93C8EE20D9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60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8 bit port address</a:t>
            </a:r>
          </a:p>
          <a:p>
            <a:r>
              <a:rPr lang="en-US" dirty="0"/>
              <a:t>Out is used to copy or write the content of accumulator to the I/O port </a:t>
            </a:r>
          </a:p>
          <a:p>
            <a:r>
              <a:rPr lang="en-US" dirty="0"/>
              <a:t>OUT F8H</a:t>
            </a:r>
          </a:p>
          <a:p>
            <a:r>
              <a:rPr lang="en-US" dirty="0"/>
              <a:t>Opcode of out is D3 means</a:t>
            </a:r>
          </a:p>
          <a:p>
            <a:r>
              <a:rPr lang="en-US" dirty="0"/>
              <a:t>D3 F8H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24CD1-20F5-4629-8A99-93C8EE20D9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157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Loading opcode 4EH from memory 2000H. (Operation Code Loading Machine Cycle)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Read (move) data 45H from memory 2001H. (memory reading).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24CD1-20F5-4629-8A99-93C8EE20D9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05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Loading opcode 4EH from memory 2000H. (Operation Code Loading Machine Cycle)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Read (move) data 45H from memory 2001H. (memory reading).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24CD1-20F5-4629-8A99-93C8EE20D9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26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2D9E-FBC5-4BDF-9810-0196BAD01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D2A62D-C92B-44F0-850D-2B673DA5E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3B9E3-1825-4E09-915B-38CC54D3E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6666-C805-4AD6-B1CA-6B4981B800C6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0A528-6244-479B-AF06-A33CA1D3D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1FA9B-179D-4C38-8C94-81FCA2B1C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065C-CF05-48B9-8840-A7BB240B7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87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3075D-2F18-4063-9E3D-BC143DE69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85D65-EA3D-47F2-88D0-9AD5BB09C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1B8FE-9263-4020-A27D-FB229A85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6666-C805-4AD6-B1CA-6B4981B800C6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1D17C-326E-463F-B2B6-2FD5B6416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07A71-6465-4E86-BDF0-F96BF6AA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065C-CF05-48B9-8840-A7BB240B7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78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3D6720-8C40-4637-B6FE-101BDFF519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8DC285-30AF-445E-B7FA-10D936E35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A04A-760D-42E2-942B-07503D68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6666-C805-4AD6-B1CA-6B4981B800C6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16928-6E95-40E9-AA0D-3781E2EE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BAD75-FF1E-43B2-8D57-A8E90A31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065C-CF05-48B9-8840-A7BB240B7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45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E139-E5F3-4F01-96F8-7DE024911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96450-C3B8-4A5D-B7BA-7F707958B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8807B-54CC-4578-A10D-0CC53C1FB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6666-C805-4AD6-B1CA-6B4981B800C6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D9280-12B7-407B-BD58-654113A75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ACA6D-7DD1-4FEA-88C5-A3350C2A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065C-CF05-48B9-8840-A7BB240B7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89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843EE-F8F5-4FF9-9483-0B1758299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6896B-394C-4BD9-914E-581258E5B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945A7-BD33-468B-941D-0293D3A0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6666-C805-4AD6-B1CA-6B4981B800C6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CE297-5BC8-4E59-AC51-CB67F6B4B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5A571-5491-4AEA-9F23-662DEE4BF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065C-CF05-48B9-8840-A7BB240B7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79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ACC2C-C431-4075-AF51-F37F6AA20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72C1C-4674-487A-839E-34A9C4D15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FF955F-CADC-4717-8B12-2869DA4B9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7ADB0-CB7E-4961-BF7D-5FC30DB70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6666-C805-4AD6-B1CA-6B4981B800C6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A6E90-04CA-4503-808C-0D082D91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D562B-C99F-4F20-B5E9-3178B2BA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065C-CF05-48B9-8840-A7BB240B7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67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5E04-0431-41DD-BCBB-545D1FB2F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609ED-F52D-4B8C-ADB2-7B36C79E6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B98661-D7AE-4D5D-BB33-0F6D21B23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675A3E-BEE1-4C71-A140-B45F86680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760CA8-4ED2-4073-BA06-73D42289D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9EE505-5F50-465F-938F-0CE528C0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6666-C805-4AD6-B1CA-6B4981B800C6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7CE9B0-755B-4D37-9793-3BB6265CD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D21368-11A7-4BD2-A68E-62DC65E0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065C-CF05-48B9-8840-A7BB240B7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7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C815F-90D0-43A4-BC72-88162C07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F58BB-9F99-47D4-A8E9-6D766BEEC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6666-C805-4AD6-B1CA-6B4981B800C6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F6B618-292D-497F-BB2E-F55B38372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78310-7B65-491A-998C-CEA1C4E6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065C-CF05-48B9-8840-A7BB240B7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90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74EA0F-C64A-4975-AEFE-E57CDEAF7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6666-C805-4AD6-B1CA-6B4981B800C6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3CE31-6BF4-4633-985E-7DD3C16E8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6EE6B-0F5E-4901-8D4F-0E3FB9501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065C-CF05-48B9-8840-A7BB240B7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72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38B03-7502-4820-8097-C6A06B55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4B8F9-8178-41B6-9BAD-3ADFE9F85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CA3923-90A0-433A-A675-407F7E36B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57C48-8984-4D80-96B6-852088C4D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6666-C805-4AD6-B1CA-6B4981B800C6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472BC-446C-4F76-B68C-B63AF6863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9CDEB-6BEA-4046-B5E8-C83DACDB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065C-CF05-48B9-8840-A7BB240B7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58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F641-564A-497B-A25F-53239F834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B2E875-3BB0-4DDC-ABE9-C2D80D30BA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BEF1C-6006-475F-B7DE-7B72401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5121D-2F5A-4A7F-821F-CE60AA32E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6666-C805-4AD6-B1CA-6B4981B800C6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96425-5698-4A17-A91F-CA17D560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9075A-BC54-4488-877F-C71F7545B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065C-CF05-48B9-8840-A7BB240B7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26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8512-58EB-43F9-AE48-2790430C2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FDC4E-7D52-47BD-9F1E-1FEE3AC4B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DE2B3-8615-41D7-95C8-079A034046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06666-C805-4AD6-B1CA-6B4981B800C6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CB415-7BA6-4D1B-90CE-AC690A9F4D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D10FC-137A-41E8-B34D-245F352A5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A065C-CF05-48B9-8840-A7BB240B7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54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png"/><Relationship Id="rId7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pu processing GIF on GIFER - by Nuath">
            <a:extLst>
              <a:ext uri="{FF2B5EF4-FFF2-40B4-BE49-F238E27FC236}">
                <a16:creationId xmlns:a16="http://schemas.microsoft.com/office/drawing/2014/main" id="{C0DD3A86-7E83-4B52-81C6-A80E8AE36D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1135"/>
            <a:ext cx="12192000" cy="720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98DCEA-0787-47CE-BB5E-94AE5F5E82B5}"/>
              </a:ext>
            </a:extLst>
          </p:cNvPr>
          <p:cNvSpPr/>
          <p:nvPr/>
        </p:nvSpPr>
        <p:spPr>
          <a:xfrm>
            <a:off x="3267282" y="303953"/>
            <a:ext cx="384592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lackadder ITC" panose="04020505051007020D02" pitchFamily="82" charset="0"/>
              </a:rPr>
              <a:t>Presentation</a:t>
            </a:r>
            <a:endParaRPr lang="en-US" sz="6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lackadder ITC" panose="04020505051007020D02" pitchFamily="8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02F1E5-E124-46A6-8BA8-7D9923C6078E}"/>
              </a:ext>
            </a:extLst>
          </p:cNvPr>
          <p:cNvSpPr/>
          <p:nvPr/>
        </p:nvSpPr>
        <p:spPr>
          <a:xfrm>
            <a:off x="15115" y="3132803"/>
            <a:ext cx="4458726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lackadder ITC" panose="04020505051007020D02" pitchFamily="82" charset="0"/>
              </a:rPr>
              <a:t>Timing </a:t>
            </a:r>
            <a:r>
              <a:rPr lang="en-US" sz="6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lackadder ITC" panose="04020505051007020D02" pitchFamily="82" charset="0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EFB57B-9DD5-45B4-AF8C-BDDF18D6D869}"/>
              </a:ext>
            </a:extLst>
          </p:cNvPr>
          <p:cNvSpPr/>
          <p:nvPr/>
        </p:nvSpPr>
        <p:spPr>
          <a:xfrm>
            <a:off x="5502028" y="3030256"/>
            <a:ext cx="543611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lackadder ITC" panose="04020505051007020D02" pitchFamily="82" charset="0"/>
              </a:rPr>
              <a:t> Diagram</a:t>
            </a:r>
            <a:endParaRPr lang="en-US" sz="6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lackadder ITC" panose="04020505051007020D02" pitchFamily="8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7AC256-17BD-40FA-967E-BE07344CFBD9}"/>
              </a:ext>
            </a:extLst>
          </p:cNvPr>
          <p:cNvSpPr/>
          <p:nvPr/>
        </p:nvSpPr>
        <p:spPr>
          <a:xfrm>
            <a:off x="2972294" y="4801844"/>
            <a:ext cx="6159006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lackadder ITC" panose="04020505051007020D02" pitchFamily="82" charset="0"/>
              </a:rPr>
              <a:t>Bikram Gyawali</a:t>
            </a:r>
            <a:r>
              <a:rPr lang="en-US" sz="66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lackadder ITC" panose="04020505051007020D02" pitchFamily="82" charset="0"/>
              </a:rPr>
              <a:t> </a:t>
            </a:r>
          </a:p>
        </p:txBody>
      </p:sp>
      <p:pic>
        <p:nvPicPr>
          <p:cNvPr id="2056" name="Picture 8" descr="need more POWER!">
            <a:extLst>
              <a:ext uri="{FF2B5EF4-FFF2-40B4-BE49-F238E27FC236}">
                <a16:creationId xmlns:a16="http://schemas.microsoft.com/office/drawing/2014/main" id="{B368DD92-DA15-4995-934C-1A609320D0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38" y="2762836"/>
            <a:ext cx="2765415" cy="155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649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E2AA6D-4DAD-4892-B22D-3DDFC2A13BCB}"/>
              </a:ext>
            </a:extLst>
          </p:cNvPr>
          <p:cNvSpPr txBox="1"/>
          <p:nvPr/>
        </p:nvSpPr>
        <p:spPr>
          <a:xfrm>
            <a:off x="2679700" y="211667"/>
            <a:ext cx="6519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Timing Diagram for MVI A,45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872C7-4D0C-471A-85E6-782BF2E19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1995812"/>
            <a:ext cx="9271001" cy="333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00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89D6B-D009-47D2-950A-CF07455AD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0" y="1422400"/>
            <a:ext cx="94615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34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F915B8-1FB8-42C8-B946-2BAFEC2A8ACA}"/>
              </a:ext>
            </a:extLst>
          </p:cNvPr>
          <p:cNvSpPr txBox="1"/>
          <p:nvPr/>
        </p:nvSpPr>
        <p:spPr>
          <a:xfrm>
            <a:off x="1739900" y="381000"/>
            <a:ext cx="741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Timing Diagram for STA 8000H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51176-B629-4457-9C24-A230C6DFE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1979612"/>
            <a:ext cx="8934450" cy="428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47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14E3C5-B881-4C90-94A2-BFEB6D636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157287"/>
            <a:ext cx="114204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11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CED314-3442-452D-9F47-3F8886461D85}"/>
              </a:ext>
            </a:extLst>
          </p:cNvPr>
          <p:cNvSpPr txBox="1"/>
          <p:nvPr/>
        </p:nvSpPr>
        <p:spPr>
          <a:xfrm>
            <a:off x="800100" y="564634"/>
            <a:ext cx="105029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4400" b="1" i="0" dirty="0">
                <a:solidFill>
                  <a:srgbClr val="273239"/>
                </a:solidFill>
                <a:effectLst/>
                <a:latin typeface="Nunito" pitchFamily="2" charset="0"/>
              </a:rPr>
              <a:t>Timing Diagram of INR M Instructions</a:t>
            </a:r>
            <a:endParaRPr lang="en-US" b="1" i="0" dirty="0">
              <a:solidFill>
                <a:srgbClr val="273239"/>
              </a:solidFill>
              <a:effectLst/>
              <a:latin typeface="Nuni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CEB22-8EAF-4088-9089-AA54A17A4C5A}"/>
              </a:ext>
            </a:extLst>
          </p:cNvPr>
          <p:cNvSpPr txBox="1"/>
          <p:nvPr/>
        </p:nvSpPr>
        <p:spPr>
          <a:xfrm>
            <a:off x="1193800" y="1334075"/>
            <a:ext cx="7454900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endParaRPr lang="pt-BR" sz="4000" b="0" i="0" dirty="0">
              <a:solidFill>
                <a:srgbClr val="273239"/>
              </a:solidFill>
              <a:effectLst/>
              <a:latin typeface="Nunito" pitchFamily="2" charset="0"/>
            </a:endParaRPr>
          </a:p>
          <a:p>
            <a:pPr marL="571500" indent="-571500" algn="l" fontAlgn="base">
              <a:buFont typeface="Wingdings" panose="05000000000000000000" pitchFamily="2" charset="2"/>
              <a:buChar char="v"/>
            </a:pPr>
            <a:r>
              <a:rPr lang="pt-BR" sz="3600" b="0" i="0" dirty="0">
                <a:solidFill>
                  <a:srgbClr val="273239"/>
                </a:solidFill>
                <a:effectLst/>
                <a:latin typeface="Nunito" pitchFamily="2" charset="0"/>
              </a:rPr>
              <a:t>C500H INR M 34H</a:t>
            </a:r>
          </a:p>
          <a:p>
            <a:pPr marL="571500" indent="-571500" algn="l" fontAlgn="base">
              <a:buFont typeface="Wingdings" panose="05000000000000000000" pitchFamily="2" charset="2"/>
              <a:buChar char="v"/>
            </a:pPr>
            <a:r>
              <a:rPr lang="pt-BR" sz="3600" b="0" i="0" dirty="0">
                <a:solidFill>
                  <a:srgbClr val="273239"/>
                </a:solidFill>
                <a:effectLst/>
                <a:latin typeface="Nunito" pitchFamily="2" charset="0"/>
              </a:rPr>
              <a:t>D050 as memory address</a:t>
            </a:r>
          </a:p>
          <a:p>
            <a:pPr marL="571500" indent="-571500" algn="l" fontAlgn="base">
              <a:buFont typeface="Wingdings" panose="05000000000000000000" pitchFamily="2" charset="2"/>
              <a:buChar char="v"/>
            </a:pPr>
            <a:r>
              <a:rPr lang="pt-BR" sz="3600" b="0" i="0" dirty="0">
                <a:solidFill>
                  <a:srgbClr val="273239"/>
                </a:solidFill>
                <a:effectLst/>
                <a:latin typeface="Nunito" pitchFamily="2" charset="0"/>
              </a:rPr>
              <a:t>E1H and E2H as data</a:t>
            </a:r>
          </a:p>
          <a:p>
            <a:pPr marL="571500" indent="-571500" algn="l" fontAlgn="base">
              <a:buFont typeface="Wingdings" panose="05000000000000000000" pitchFamily="2" charset="2"/>
              <a:buChar char="v"/>
            </a:pPr>
            <a:endParaRPr lang="pt-BR" sz="3600" dirty="0">
              <a:solidFill>
                <a:srgbClr val="273239"/>
              </a:solidFill>
              <a:latin typeface="Nunito" pitchFamily="2" charset="0"/>
            </a:endParaRPr>
          </a:p>
          <a:p>
            <a:pPr algn="l" fontAlgn="base"/>
            <a:r>
              <a:rPr lang="pt-BR" sz="3600" b="0" i="0" dirty="0">
                <a:solidFill>
                  <a:srgbClr val="273239"/>
                </a:solidFill>
                <a:effectLst/>
                <a:latin typeface="Nunito" pitchFamily="2" charset="0"/>
              </a:rPr>
              <a:t>Steps :</a:t>
            </a:r>
          </a:p>
          <a:p>
            <a:pPr marL="1771650" lvl="3" indent="-400050" fontAlgn="base">
              <a:buFont typeface="+mj-lt"/>
              <a:buAutoNum type="romanUcPeriod"/>
            </a:pPr>
            <a:r>
              <a:rPr lang="pt-BR" sz="3600" dirty="0">
                <a:solidFill>
                  <a:srgbClr val="273239"/>
                </a:solidFill>
                <a:latin typeface="Nunito" pitchFamily="2" charset="0"/>
              </a:rPr>
              <a:t>Opcode Read</a:t>
            </a:r>
          </a:p>
          <a:p>
            <a:pPr marL="1771650" lvl="3" indent="-400050" fontAlgn="base">
              <a:buFont typeface="+mj-lt"/>
              <a:buAutoNum type="romanUcPeriod"/>
            </a:pPr>
            <a:r>
              <a:rPr lang="pt-BR" sz="3600" b="0" i="0" dirty="0">
                <a:solidFill>
                  <a:srgbClr val="273239"/>
                </a:solidFill>
                <a:effectLst/>
                <a:latin typeface="Nunito" pitchFamily="2" charset="0"/>
              </a:rPr>
              <a:t>Memory Read </a:t>
            </a:r>
          </a:p>
          <a:p>
            <a:pPr marL="1771650" lvl="3" indent="-400050" fontAlgn="base">
              <a:buFont typeface="+mj-lt"/>
              <a:buAutoNum type="romanUcPeriod"/>
            </a:pPr>
            <a:r>
              <a:rPr lang="pt-BR" sz="3600" dirty="0">
                <a:solidFill>
                  <a:srgbClr val="273239"/>
                </a:solidFill>
                <a:latin typeface="Nunito" pitchFamily="2" charset="0"/>
              </a:rPr>
              <a:t>Memory Write</a:t>
            </a:r>
            <a:br>
              <a:rPr lang="pt-BR" b="0" i="0" dirty="0">
                <a:solidFill>
                  <a:srgbClr val="273239"/>
                </a:solidFill>
                <a:effectLst/>
                <a:latin typeface="Nunito" pitchFamily="2" charset="0"/>
              </a:rPr>
            </a:br>
            <a:endParaRPr lang="pt-BR" b="0" i="0" dirty="0">
              <a:solidFill>
                <a:srgbClr val="273239"/>
              </a:solidFill>
              <a:effectLst/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336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BC4766-7D64-4975-815B-800284E28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181100"/>
            <a:ext cx="11239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37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74872A-3059-465D-83FC-FAE95320EBB2}"/>
              </a:ext>
            </a:extLst>
          </p:cNvPr>
          <p:cNvSpPr txBox="1"/>
          <p:nvPr/>
        </p:nvSpPr>
        <p:spPr>
          <a:xfrm>
            <a:off x="0" y="25400"/>
            <a:ext cx="8312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Informal Roman" panose="030604020304060B0204" pitchFamily="66" charset="0"/>
              </a:rPr>
              <a:t>Lets clear Your Queries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23FCB-9612-4A6F-8FBA-88AC2D88B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5637" y="-2563813"/>
            <a:ext cx="4124325" cy="437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F3D15A-0569-4AF8-B26B-1B120612E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18225" y="-2563813"/>
            <a:ext cx="5581650" cy="3019425"/>
          </a:xfrm>
          <a:prstGeom prst="rect">
            <a:avLst/>
          </a:prstGeom>
        </p:spPr>
      </p:pic>
      <p:pic>
        <p:nvPicPr>
          <p:cNvPr id="3074" name="Picture 2" descr="Questions GIFs - Get the best gif on GIFER">
            <a:extLst>
              <a:ext uri="{FF2B5EF4-FFF2-40B4-BE49-F238E27FC236}">
                <a16:creationId xmlns:a16="http://schemas.microsoft.com/office/drawing/2014/main" id="{3FC5E488-D21D-4A72-863F-0FD6420CC6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2216" y="3606800"/>
            <a:ext cx="3206749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Questions Gif - IceGif">
            <a:extLst>
              <a:ext uri="{FF2B5EF4-FFF2-40B4-BE49-F238E27FC236}">
                <a16:creationId xmlns:a16="http://schemas.microsoft.com/office/drawing/2014/main" id="{40834D9F-0601-4184-B6DB-BEE2788286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795" y="-128588"/>
            <a:ext cx="4980409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eanu Reeves Thank You GIF | GIFDB.com">
            <a:extLst>
              <a:ext uri="{FF2B5EF4-FFF2-40B4-BE49-F238E27FC236}">
                <a16:creationId xmlns:a16="http://schemas.microsoft.com/office/drawing/2014/main" id="{C40BAF0E-BC7C-4838-9B0B-626981D21FB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-4084638"/>
            <a:ext cx="7874000" cy="395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hank You Bye Bye GIFs | Tenor">
            <a:extLst>
              <a:ext uri="{FF2B5EF4-FFF2-40B4-BE49-F238E27FC236}">
                <a16:creationId xmlns:a16="http://schemas.microsoft.com/office/drawing/2014/main" id="{3DF7967E-A988-4730-AB95-2C3003FAD75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10" y="2090737"/>
            <a:ext cx="60960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3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49B836-6A92-4903-BBB3-6FBB578D3812}"/>
              </a:ext>
            </a:extLst>
          </p:cNvPr>
          <p:cNvSpPr txBox="1"/>
          <p:nvPr/>
        </p:nvSpPr>
        <p:spPr>
          <a:xfrm>
            <a:off x="381000" y="381000"/>
            <a:ext cx="8705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/>
              <a:t>Introduction to 8085 Microprocessor</a:t>
            </a:r>
            <a:r>
              <a:rPr lang="en-US" sz="48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92BDC-3227-423B-B801-722B5296A0FB}"/>
              </a:ext>
            </a:extLst>
          </p:cNvPr>
          <p:cNvSpPr txBox="1"/>
          <p:nvPr/>
        </p:nvSpPr>
        <p:spPr>
          <a:xfrm>
            <a:off x="572302" y="1628775"/>
            <a:ext cx="113728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3600" dirty="0"/>
              <a:t>It is 8 bit microprocessor introduce by intel in 1976.</a:t>
            </a:r>
          </a:p>
          <a:p>
            <a:pPr algn="just"/>
            <a:endParaRPr lang="en-US" sz="3600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3600" dirty="0"/>
              <a:t>It has a Accumulator and 6 general purpose register</a:t>
            </a:r>
          </a:p>
          <a:p>
            <a:pPr algn="just"/>
            <a:endParaRPr lang="en-US" sz="3600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3600" dirty="0"/>
              <a:t>It operates with a single +5V power supply.</a:t>
            </a:r>
          </a:p>
          <a:p>
            <a:pPr algn="just"/>
            <a:endParaRPr lang="en-US" sz="3600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3600" dirty="0"/>
              <a:t>It has clock speed range from 3MHZ to 6 MHZ</a:t>
            </a:r>
          </a:p>
        </p:txBody>
      </p:sp>
    </p:spTree>
    <p:extLst>
      <p:ext uri="{BB962C8B-B14F-4D97-AF65-F5344CB8AC3E}">
        <p14:creationId xmlns:p14="http://schemas.microsoft.com/office/powerpoint/2010/main" val="1369949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49B836-6A92-4903-BBB3-6FBB578D3812}"/>
              </a:ext>
            </a:extLst>
          </p:cNvPr>
          <p:cNvSpPr txBox="1"/>
          <p:nvPr/>
        </p:nvSpPr>
        <p:spPr>
          <a:xfrm>
            <a:off x="381000" y="381000"/>
            <a:ext cx="10331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/>
              <a:t>Introduction to Timing Diagram</a:t>
            </a:r>
            <a:r>
              <a:rPr lang="en-US" sz="60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92BDC-3227-423B-B801-722B5296A0FB}"/>
              </a:ext>
            </a:extLst>
          </p:cNvPr>
          <p:cNvSpPr txBox="1"/>
          <p:nvPr/>
        </p:nvSpPr>
        <p:spPr>
          <a:xfrm>
            <a:off x="495300" y="1628775"/>
            <a:ext cx="113728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/>
              <a:t>Timing diagram is a graphical representation. It represent the execution time taken by each instruction.</a:t>
            </a:r>
          </a:p>
          <a:p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Nunito" panose="020B0604020202020204" pitchFamily="2" charset="0"/>
              </a:rPr>
              <a:t>The 8085 microprocessor has a set of control signals and data signals that play an important role in the execution of instructions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rgbClr val="273239"/>
              </a:solidFill>
              <a:latin typeface="Nunito" panose="020B0604020202020204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i="0" dirty="0">
                <a:solidFill>
                  <a:srgbClr val="273239"/>
                </a:solidFill>
                <a:effectLst/>
                <a:latin typeface="Nunito" panose="020B0604020202020204" pitchFamily="2" charset="0"/>
              </a:rPr>
              <a:t>Terms Related to Timing Diagram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rgbClr val="273239"/>
              </a:solidFill>
              <a:latin typeface="Nunito" panose="020B0604020202020204" pitchFamily="2" charset="0"/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sz="2400" b="1" i="0" dirty="0">
                <a:solidFill>
                  <a:srgbClr val="273239"/>
                </a:solidFill>
                <a:effectLst/>
                <a:latin typeface="Nunito" panose="020B0604020202020204" pitchFamily="2" charset="0"/>
              </a:rPr>
              <a:t>Clock Cycle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400" b="1" dirty="0">
                <a:solidFill>
                  <a:srgbClr val="273239"/>
                </a:solidFill>
                <a:latin typeface="Nunito" panose="020B0604020202020204" pitchFamily="2" charset="0"/>
              </a:rPr>
              <a:t>Machine Cycle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400" b="1" i="0" dirty="0">
                <a:solidFill>
                  <a:srgbClr val="273239"/>
                </a:solidFill>
                <a:effectLst/>
                <a:latin typeface="Nunito" panose="020B0604020202020204" pitchFamily="2" charset="0"/>
              </a:rPr>
              <a:t>T-state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400" b="1" dirty="0">
                <a:solidFill>
                  <a:srgbClr val="273239"/>
                </a:solidFill>
                <a:latin typeface="Nunito" panose="020B0604020202020204" pitchFamily="2" charset="0"/>
              </a:rPr>
              <a:t>Control Signal</a:t>
            </a:r>
            <a:endParaRPr lang="en-US" sz="2400" b="1" i="0" dirty="0">
              <a:solidFill>
                <a:srgbClr val="273239"/>
              </a:solidFill>
              <a:effectLst/>
              <a:latin typeface="Nunito" panose="020B06040202020202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73239"/>
              </a:solidFill>
              <a:latin typeface="Nunito" panose="020B06040202020202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56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57C783-5086-46B8-81CD-34952A2C7C6A}"/>
              </a:ext>
            </a:extLst>
          </p:cNvPr>
          <p:cNvSpPr txBox="1"/>
          <p:nvPr/>
        </p:nvSpPr>
        <p:spPr>
          <a:xfrm>
            <a:off x="1164657" y="365760"/>
            <a:ext cx="9173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Machine Cycle Status and Control Signals</a:t>
            </a:r>
            <a:r>
              <a:rPr lang="en-US" sz="2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BE4E-251D-4D5D-BEE2-F5CBCA4DB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896533"/>
            <a:ext cx="9406467" cy="42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35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48E54E-3399-4C14-9B52-4DF5DB984683}"/>
              </a:ext>
            </a:extLst>
          </p:cNvPr>
          <p:cNvSpPr txBox="1"/>
          <p:nvPr/>
        </p:nvSpPr>
        <p:spPr>
          <a:xfrm>
            <a:off x="1395663" y="317634"/>
            <a:ext cx="9307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Timing Diagram of Opcode Fetch Cycle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A618E-5597-439C-B871-584EEEC03203}"/>
              </a:ext>
            </a:extLst>
          </p:cNvPr>
          <p:cNvSpPr txBox="1"/>
          <p:nvPr/>
        </p:nvSpPr>
        <p:spPr>
          <a:xfrm>
            <a:off x="1588168" y="1944303"/>
            <a:ext cx="8296977" cy="4100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AA18D-F504-4414-973B-625B410B5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57337"/>
            <a:ext cx="7524750" cy="410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25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52EE6D-EDF6-4C65-9FC9-759C721D478E}"/>
              </a:ext>
            </a:extLst>
          </p:cNvPr>
          <p:cNvSpPr txBox="1"/>
          <p:nvPr/>
        </p:nvSpPr>
        <p:spPr>
          <a:xfrm>
            <a:off x="1649128" y="308008"/>
            <a:ext cx="8893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Timing Diagram for Memory Read</a:t>
            </a:r>
            <a:endParaRPr lang="en-US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F0AA45-0AF0-4B04-9028-307CDB12E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733" y="1590674"/>
            <a:ext cx="6400800" cy="37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7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5D1236-4E1B-48EE-BBEF-176F9B8BB950}"/>
              </a:ext>
            </a:extLst>
          </p:cNvPr>
          <p:cNvSpPr txBox="1"/>
          <p:nvPr/>
        </p:nvSpPr>
        <p:spPr>
          <a:xfrm>
            <a:off x="2015066" y="188334"/>
            <a:ext cx="8161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Timing Diagram for Memory Write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830F6-D8FD-46B8-A8B4-066DCE46DA1A}"/>
              </a:ext>
            </a:extLst>
          </p:cNvPr>
          <p:cNvSpPr txBox="1"/>
          <p:nvPr/>
        </p:nvSpPr>
        <p:spPr>
          <a:xfrm>
            <a:off x="1659467" y="1430867"/>
            <a:ext cx="8373533" cy="396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E4D6C8-1CB1-45DE-8B44-79676F4CE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431924"/>
            <a:ext cx="6524625" cy="390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11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382921-2D4E-4F97-9A2A-3A1B012338E0}"/>
              </a:ext>
            </a:extLst>
          </p:cNvPr>
          <p:cNvSpPr txBox="1"/>
          <p:nvPr/>
        </p:nvSpPr>
        <p:spPr>
          <a:xfrm>
            <a:off x="2941013" y="338667"/>
            <a:ext cx="641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Timing Diagram of IO read</a:t>
            </a:r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150F18-212B-419C-A19F-71AA6B119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25" y="1718734"/>
            <a:ext cx="7868708" cy="400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62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C669BF-F5EF-49B1-93BC-C615A81C8FEB}"/>
              </a:ext>
            </a:extLst>
          </p:cNvPr>
          <p:cNvSpPr txBox="1"/>
          <p:nvPr/>
        </p:nvSpPr>
        <p:spPr>
          <a:xfrm>
            <a:off x="2260600" y="313267"/>
            <a:ext cx="652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Timing Diagram of IO Write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5D905-C208-43C4-A8B3-79EF40748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933" y="1557337"/>
            <a:ext cx="6781799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2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48D249E-CD4B-40DB-A774-F9917CF74170}">
  <we:reference id="wa200005566" version="3.0.0.2" store="en-US" storeType="OMEX"/>
  <we:alternateReferences>
    <we:reference id="WA200005566" version="3.0.0.2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1010</Words>
  <Application>Microsoft Office PowerPoint</Application>
  <PresentationFormat>Widescreen</PresentationFormat>
  <Paragraphs>114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Blackadder ITC</vt:lpstr>
      <vt:lpstr>Calibri</vt:lpstr>
      <vt:lpstr>Calibri Light</vt:lpstr>
      <vt:lpstr>Informal Roman</vt:lpstr>
      <vt:lpstr>Nunito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Bikram Gyawali</dc:creator>
  <cp:lastModifiedBy>Bikram Gyawali</cp:lastModifiedBy>
  <cp:revision>18</cp:revision>
  <dcterms:created xsi:type="dcterms:W3CDTF">2024-07-18T05:09:50Z</dcterms:created>
  <dcterms:modified xsi:type="dcterms:W3CDTF">2024-07-18T09:07:46Z</dcterms:modified>
</cp:coreProperties>
</file>